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73" r:id="rId11"/>
    <p:sldId id="264" r:id="rId12"/>
    <p:sldId id="265" r:id="rId13"/>
    <p:sldId id="262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Nunito Semi Bold" panose="020B0604020202020204" charset="0"/>
      <p:regular r:id="rId21"/>
    </p:embeddedFont>
    <p:embeddedFont>
      <p:font typeface="PT Sans" panose="020B0503020203020204" pitchFamily="34" charset="0"/>
      <p:regular r:id="rId22"/>
      <p:bold r:id="rId23"/>
      <p:italic r:id="rId24"/>
    </p:embeddedFont>
    <p:embeddedFont>
      <p:font typeface="Segoe UI Historic" panose="020B0502040204020203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ridoy Nur" initials="HN" lastIdx="1" clrIdx="0">
    <p:extLst>
      <p:ext uri="{19B8F6BF-5375-455C-9EA6-DF929625EA0E}">
        <p15:presenceInfo xmlns:p15="http://schemas.microsoft.com/office/powerpoint/2012/main" userId="0f1828b16b4d55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4D8"/>
    <a:srgbClr val="66FFFF"/>
    <a:srgbClr val="66FFCC"/>
    <a:srgbClr val="FFFFCC"/>
    <a:srgbClr val="F68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02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54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When Root-Finding Methods Fail: Newton-Raphson &amp; False Position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the limitations and failure modes of common root-finding algorithms.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10D3F-A64C-4B72-B95A-28235244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196" y="2496264"/>
            <a:ext cx="4515480" cy="34866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B2F34B-6103-49BB-9981-00C63471F49B}"/>
              </a:ext>
            </a:extLst>
          </p:cNvPr>
          <p:cNvSpPr/>
          <p:nvPr/>
        </p:nvSpPr>
        <p:spPr>
          <a:xfrm>
            <a:off x="9685131" y="2224461"/>
            <a:ext cx="4582757" cy="4306115"/>
          </a:xfrm>
          <a:prstGeom prst="rect">
            <a:avLst/>
          </a:prstGeom>
          <a:solidFill>
            <a:srgbClr val="8ED4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00D32-F82C-4FD3-8368-B9D7E218ABC4}"/>
              </a:ext>
            </a:extLst>
          </p:cNvPr>
          <p:cNvSpPr/>
          <p:nvPr/>
        </p:nvSpPr>
        <p:spPr>
          <a:xfrm>
            <a:off x="1290917" y="1678193"/>
            <a:ext cx="7713233" cy="5723068"/>
          </a:xfrm>
          <a:prstGeom prst="rect">
            <a:avLst/>
          </a:prstGeom>
          <a:solidFill>
            <a:srgbClr val="8ED4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24B5B7-A36D-4924-8B9D-AEBBD430855B}"/>
              </a:ext>
            </a:extLst>
          </p:cNvPr>
          <p:cNvSpPr txBox="1">
            <a:spLocks/>
          </p:cNvSpPr>
          <p:nvPr/>
        </p:nvSpPr>
        <p:spPr>
          <a:xfrm>
            <a:off x="-1317812" y="45751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T Sans" panose="020B0503020203020204" pitchFamily="34" charset="0"/>
              </a:rPr>
              <a:t>Code &amp;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948AF-C882-471E-890E-2BDA9564FA2A}"/>
              </a:ext>
            </a:extLst>
          </p:cNvPr>
          <p:cNvSpPr txBox="1"/>
          <p:nvPr/>
        </p:nvSpPr>
        <p:spPr>
          <a:xfrm>
            <a:off x="1656678" y="2322967"/>
            <a:ext cx="797679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>
                <a:latin typeface="Courier New"/>
              </a:defRPr>
            </a:pPr>
            <a:r>
              <a:rPr lang="en-US" sz="1400" b="1" dirty="0"/>
              <a:t>/</a:t>
            </a:r>
            <a:r>
              <a:rPr lang="en-US" sz="1600" b="1" dirty="0"/>
              <a:t>/ Newton-Raphson Method</a:t>
            </a:r>
            <a:br>
              <a:rPr lang="en-US" sz="1600" b="1" dirty="0"/>
            </a:br>
            <a:r>
              <a:rPr lang="en-US" sz="1600" b="1" dirty="0" err="1"/>
              <a:t>newton_method</a:t>
            </a:r>
            <a:r>
              <a:rPr lang="en-US" sz="1600" b="1" dirty="0"/>
              <a:t>(</a:t>
            </a:r>
            <a:r>
              <a:rPr lang="en-US" sz="1600" b="1" dirty="0" err="1"/>
              <a:t>f_cuberoot</a:t>
            </a:r>
            <a:r>
              <a:rPr lang="en-US" sz="1600" b="1" dirty="0"/>
              <a:t>, </a:t>
            </a:r>
            <a:r>
              <a:rPr lang="en-US" sz="1600" b="1" dirty="0" err="1"/>
              <a:t>df_cuberoot</a:t>
            </a:r>
            <a:r>
              <a:rPr lang="en-US" sz="1600" b="1" dirty="0"/>
              <a:t>, 0.1, 20, 1e-12,</a:t>
            </a:r>
            <a:br>
              <a:rPr lang="en-US" sz="1600" b="1" dirty="0"/>
            </a:br>
            <a:r>
              <a:rPr lang="en-US" sz="1600" b="1" dirty="0"/>
              <a:t>              "f(x)=</a:t>
            </a:r>
            <a:r>
              <a:rPr lang="en-US" sz="1600" b="1" dirty="0" err="1"/>
              <a:t>cuberoot</a:t>
            </a:r>
            <a:r>
              <a:rPr lang="en-US" sz="1600" b="1" dirty="0"/>
              <a:t>(x) -&gt; divergent");</a:t>
            </a:r>
            <a:br>
              <a:rPr lang="en-US" sz="1600" b="1" dirty="0"/>
            </a:br>
            <a:r>
              <a:rPr lang="en-US" sz="1600" b="1" dirty="0" err="1"/>
              <a:t>newton_method</a:t>
            </a:r>
            <a:r>
              <a:rPr lang="en-US" sz="1600" b="1" dirty="0"/>
              <a:t>(f_repeat2, df_repeat2, 2.0, 40, 1e-12,</a:t>
            </a:r>
            <a:br>
              <a:rPr lang="en-US" sz="1600" b="1" dirty="0"/>
            </a:br>
            <a:r>
              <a:rPr lang="en-US" sz="1600" b="1" dirty="0"/>
              <a:t>              "f(x)=(x-1)^2 -&gt; repeated root");</a:t>
            </a:r>
            <a:br>
              <a:rPr lang="en-US" sz="1600" b="1" dirty="0"/>
            </a:br>
            <a:r>
              <a:rPr lang="en-US" sz="1600" b="1" dirty="0" err="1"/>
              <a:t>newton_method</a:t>
            </a:r>
            <a:r>
              <a:rPr lang="en-US" sz="1600" b="1" dirty="0"/>
              <a:t>(</a:t>
            </a:r>
            <a:r>
              <a:rPr lang="en-US" sz="1600" b="1" dirty="0" err="1"/>
              <a:t>f_quad</a:t>
            </a:r>
            <a:r>
              <a:rPr lang="en-US" sz="1600" b="1" dirty="0"/>
              <a:t>, </a:t>
            </a:r>
            <a:r>
              <a:rPr lang="en-US" sz="1600" b="1" dirty="0" err="1"/>
              <a:t>df_quad</a:t>
            </a:r>
            <a:r>
              <a:rPr lang="en-US" sz="1600" b="1" dirty="0"/>
              <a:t>, 1.0, 20, 1e-12,</a:t>
            </a:r>
            <a:br>
              <a:rPr lang="en-US" sz="1600" b="1" dirty="0"/>
            </a:br>
            <a:r>
              <a:rPr lang="en-US" sz="1600" b="1" dirty="0"/>
              <a:t>              "f(x)=x^2-2 (good convergence)");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// False Position</a:t>
            </a:r>
            <a:br>
              <a:rPr lang="en-US" sz="1600" b="1" dirty="0"/>
            </a:br>
            <a:r>
              <a:rPr lang="en-US" sz="1600" b="1" dirty="0" err="1"/>
              <a:t>false_position</a:t>
            </a:r>
            <a:r>
              <a:rPr lang="en-US" sz="1600" b="1" dirty="0"/>
              <a:t>(</a:t>
            </a:r>
            <a:r>
              <a:rPr lang="en-US" sz="1600" b="1" dirty="0" err="1"/>
              <a:t>f_pown</a:t>
            </a:r>
            <a:r>
              <a:rPr lang="en-US" sz="1600" b="1" dirty="0"/>
              <a:t>, 0.0, 2.0, 200, 1e-12,</a:t>
            </a:r>
            <a:br>
              <a:rPr lang="en-US" sz="1600" b="1" dirty="0"/>
            </a:br>
            <a:r>
              <a:rPr lang="en-US" sz="1600" b="1" dirty="0"/>
              <a:t>               "f(x)=x^50-1 slow");</a:t>
            </a:r>
            <a:br>
              <a:rPr lang="en-US" sz="1600" b="1" dirty="0"/>
            </a:br>
            <a:r>
              <a:rPr lang="en-US" sz="1600" b="1" dirty="0" err="1"/>
              <a:t>false_position_illinois</a:t>
            </a:r>
            <a:r>
              <a:rPr lang="en-US" sz="1600" b="1" dirty="0"/>
              <a:t>(</a:t>
            </a:r>
            <a:r>
              <a:rPr lang="en-US" sz="1600" b="1" dirty="0" err="1"/>
              <a:t>f_pown</a:t>
            </a:r>
            <a:r>
              <a:rPr lang="en-US" sz="1600" b="1" dirty="0"/>
              <a:t>, 0.0, 2.0, 200, 1e-12,</a:t>
            </a:r>
            <a:br>
              <a:rPr lang="en-US" sz="1600" b="1" dirty="0"/>
            </a:br>
            <a:r>
              <a:rPr lang="en-US" sz="1600" b="1" dirty="0"/>
              <a:t>                        "f(x)=x^50-1 Illinois");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E6755E-CECA-49D7-BF80-B8D4A31E0275}"/>
              </a:ext>
            </a:extLst>
          </p:cNvPr>
          <p:cNvSpPr txBox="1"/>
          <p:nvPr/>
        </p:nvSpPr>
        <p:spPr>
          <a:xfrm>
            <a:off x="9919109" y="3095737"/>
            <a:ext cx="41148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b="1" dirty="0">
                <a:latin typeface="PT Sans" panose="020B0503020203020204" pitchFamily="34" charset="0"/>
              </a:rPr>
              <a:t>Key Results:</a:t>
            </a:r>
          </a:p>
          <a:p>
            <a:pPr lvl="1">
              <a:defRPr sz="1400"/>
            </a:pPr>
            <a:r>
              <a:rPr b="1" dirty="0">
                <a:latin typeface="PT Sans" panose="020B0503020203020204" pitchFamily="34" charset="0"/>
              </a:rPr>
              <a:t>Newton diverges for </a:t>
            </a:r>
            <a:r>
              <a:rPr b="1" dirty="0" err="1">
                <a:latin typeface="PT Sans" panose="020B0503020203020204" pitchFamily="34" charset="0"/>
              </a:rPr>
              <a:t>cuberoot</a:t>
            </a:r>
            <a:r>
              <a:rPr b="1" dirty="0">
                <a:latin typeface="PT Sans" panose="020B0503020203020204" pitchFamily="34" charset="0"/>
              </a:rPr>
              <a:t>(x) → oscillation.</a:t>
            </a:r>
          </a:p>
          <a:p>
            <a:pPr lvl="1">
              <a:defRPr sz="1400"/>
            </a:pPr>
            <a:r>
              <a:rPr b="1" dirty="0">
                <a:latin typeface="PT Sans" panose="020B0503020203020204" pitchFamily="34" charset="0"/>
              </a:rPr>
              <a:t>Newton converges slowly for (x−1)² (repeated root).</a:t>
            </a:r>
          </a:p>
          <a:p>
            <a:pPr lvl="1">
              <a:defRPr sz="1400"/>
            </a:pPr>
            <a:r>
              <a:rPr b="1" dirty="0">
                <a:latin typeface="PT Sans" panose="020B0503020203020204" pitchFamily="34" charset="0"/>
              </a:rPr>
              <a:t>Newton fails at x³ with x₀=0 (derivative=0).</a:t>
            </a:r>
          </a:p>
          <a:p>
            <a:pPr lvl="1">
              <a:defRPr sz="1400"/>
            </a:pPr>
            <a:r>
              <a:rPr b="1" dirty="0">
                <a:latin typeface="PT Sans" panose="020B0503020203020204" pitchFamily="34" charset="0"/>
              </a:rPr>
              <a:t>Newton converges well for x²−2.</a:t>
            </a:r>
          </a:p>
          <a:p>
            <a:pPr lvl="1">
              <a:defRPr sz="1400"/>
            </a:pPr>
            <a:r>
              <a:rPr b="1" dirty="0">
                <a:latin typeface="PT Sans" panose="020B0503020203020204" pitchFamily="34" charset="0"/>
              </a:rPr>
              <a:t>False Position is slow for x⁵⁰−1, Illinois improves.</a:t>
            </a:r>
          </a:p>
        </p:txBody>
      </p:sp>
    </p:spTree>
    <p:extLst>
      <p:ext uri="{BB962C8B-B14F-4D97-AF65-F5344CB8AC3E}">
        <p14:creationId xmlns:p14="http://schemas.microsoft.com/office/powerpoint/2010/main" val="194806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3918"/>
            <a:ext cx="100632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These Failures Happen: Summary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1"/>
              <p:cNvSpPr/>
              <p:nvPr/>
            </p:nvSpPr>
            <p:spPr>
              <a:xfrm>
                <a:off x="837724" y="3006685"/>
                <a:ext cx="12954952" cy="76604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3000"/>
                  </a:lnSpc>
                  <a:buSzPct val="100000"/>
                  <a:buChar char="•"/>
                </a:pPr>
                <a:r>
                  <a:rPr lang="en-US" sz="18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Newton-Raphson's Derivative Dependency: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Failure when </a:t>
                </a:r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5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)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is zero or near-zero, leading to division by zero or huge jumps.</a:t>
                </a:r>
                <a:endParaRPr lang="en-US" sz="1850" dirty="0"/>
              </a:p>
            </p:txBody>
          </p:sp>
        </mc:Choice>
        <mc:Fallback xmlns=""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3006685"/>
                <a:ext cx="12954952" cy="766048"/>
              </a:xfrm>
              <a:prstGeom prst="rect">
                <a:avLst/>
              </a:prstGeom>
              <a:blipFill>
                <a:blip r:embed="rId3"/>
                <a:stretch>
                  <a:fillRect l="-1223" t="-4762" r="-28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2"/>
          <p:cNvSpPr/>
          <p:nvPr/>
        </p:nvSpPr>
        <p:spPr>
          <a:xfrm>
            <a:off x="837724" y="38564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Bad Initial Guesses: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Can cause Newton-Raphson to diverge or oscillate far from the actual root.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2315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Roots: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Significantly slows down Newton-Raphson's convergence from quadratic to linear.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8988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 Position's Stagnation: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Occurs when one endpoint of the bracket repeatedly fails to update, due to the function's shape.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396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 Behavior: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Both methods are sensitive to the local and global behavior of the function, including its derivatives and concavity.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1005007"/>
            <a:ext cx="6898481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Takeaways &amp; Best Practices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982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4181" y="2402681"/>
            <a:ext cx="32988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Function Behavior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64181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Always examine the function's shape and derivatives before applying Newton-Raphson.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5223867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8066" y="2402681"/>
            <a:ext cx="34091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Bracketing for Guesses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478066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methods like Bisection or False Position to find reliable initial guesses for Newton-Raphson.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78066" y="4131469"/>
            <a:ext cx="367415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9637752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1951" y="2402681"/>
            <a:ext cx="29183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 Multiple Roots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891951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Consider modified Newton methods or specialized algorithms for roots with multiplicity.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891951" y="4131469"/>
            <a:ext cx="367415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809982" y="4987290"/>
            <a:ext cx="6389489" cy="2237184"/>
          </a:xfrm>
          <a:prstGeom prst="roundRect">
            <a:avLst>
              <a:gd name="adj" fmla="val 1551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64181" y="5241488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&amp; Adapt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64181" y="5720596"/>
            <a:ext cx="5881092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Continuously monitor iterations for divergence or stagnation. Be ready to switch methods if needed.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64181" y="6599992"/>
            <a:ext cx="588109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7430810" y="4987290"/>
            <a:ext cx="6389489" cy="2237184"/>
          </a:xfrm>
          <a:prstGeom prst="roundRect">
            <a:avLst>
              <a:gd name="adj" fmla="val 1551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008" y="5241488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 Reliability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685008" y="5720596"/>
            <a:ext cx="5881092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deep understanding of failure modes is crucial for saving time and improving numerical computation reliability.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685008" y="6599992"/>
            <a:ext cx="588109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Thank you minions - Download Free Png Images | pnghq.com">
            <a:extLst>
              <a:ext uri="{FF2B5EF4-FFF2-40B4-BE49-F238E27FC236}">
                <a16:creationId xmlns:a16="http://schemas.microsoft.com/office/drawing/2014/main" id="{BEDDCF8D-5F72-4E8C-A249-4737ACBDA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bright="3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4" b="13224"/>
          <a:stretch/>
        </p:blipFill>
        <p:spPr bwMode="auto">
          <a:xfrm>
            <a:off x="2576342" y="4255377"/>
            <a:ext cx="3315171" cy="316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nerated image">
            <a:extLst>
              <a:ext uri="{FF2B5EF4-FFF2-40B4-BE49-F238E27FC236}">
                <a16:creationId xmlns:a16="http://schemas.microsoft.com/office/drawing/2014/main" id="{5F36453C-2A20-4BCC-9381-8333CF78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colorTemperature colorTemp="6501"/>
                    </a14:imgEffect>
                    <a14:imgEffect>
                      <a14:saturation sat="232000"/>
                    </a14:imgEffect>
                    <a14:imgEffect>
                      <a14:brightnessContrast bright="8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07" y="402494"/>
            <a:ext cx="6867883" cy="6867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41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90984"/>
            <a:ext cx="4557236" cy="937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Epsilon </a:t>
            </a:r>
            <a:r>
              <a:rPr lang="en-US" sz="5400" dirty="0">
                <a:solidFill>
                  <a:schemeClr val="bg1"/>
                </a:solidFill>
              </a:rPr>
              <a:t>(</a:t>
            </a:r>
            <a:r>
              <a:rPr lang="el-GR" sz="5400" dirty="0">
                <a:solidFill>
                  <a:schemeClr val="bg1"/>
                </a:solidFill>
              </a:rPr>
              <a:t>ϵ</a:t>
            </a:r>
            <a:r>
              <a:rPr lang="en-US" sz="5400" dirty="0">
                <a:solidFill>
                  <a:schemeClr val="bg1"/>
                </a:solidFill>
              </a:rPr>
              <a:t>)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5FD27-297C-48D5-B1B7-829B8C1BDFD8}"/>
              </a:ext>
            </a:extLst>
          </p:cNvPr>
          <p:cNvSpPr txBox="1"/>
          <p:nvPr/>
        </p:nvSpPr>
        <p:spPr>
          <a:xfrm>
            <a:off x="837724" y="2062480"/>
            <a:ext cx="6685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Md Hridoy Nur – 2024000000322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Tushar Imran Riyad – 2024000000218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MD Rifat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Mojumder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Rownak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– 2024000000319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Mst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Jannatun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Ferdous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Ety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– 2024000000079</a:t>
            </a:r>
          </a:p>
          <a:p>
            <a:br>
              <a:rPr lang="en-US" sz="2400" b="1" dirty="0"/>
            </a:b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S.M. Jannat Kamal 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Sathi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- 2024000000127</a:t>
            </a:r>
          </a:p>
          <a:p>
            <a:endParaRPr lang="en-US" sz="2400" b="1" dirty="0">
              <a:solidFill>
                <a:srgbClr val="FFFFFF"/>
              </a:solidFill>
              <a:latin typeface="Segoe UI Historic" panose="020B0502040204020203" pitchFamily="34" charset="0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Nur-E-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Yesrif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Samia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- 2024000000325</a:t>
            </a:r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05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5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Study Failures?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</p:sp>
      <p:sp>
        <p:nvSpPr>
          <p:cNvPr id="4" name="Shape 2"/>
          <p:cNvSpPr/>
          <p:nvPr/>
        </p:nvSpPr>
        <p:spPr>
          <a:xfrm>
            <a:off x="837724" y="3422809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82" y="3273862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051697"/>
            <a:ext cx="3377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Avoid Computation Waste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547235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failure modes helps prevent wasted computational resources and incorrect results.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rgbClr val="F682A6"/>
            </a:solidFill>
          </a:ln>
        </p:spPr>
      </p:sp>
      <p:sp>
        <p:nvSpPr>
          <p:cNvPr id="10" name="Shape 7"/>
          <p:cNvSpPr/>
          <p:nvPr/>
        </p:nvSpPr>
        <p:spPr>
          <a:xfrm>
            <a:off x="5235773" y="3422809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95604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432" y="3273862"/>
            <a:ext cx="287179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05569" y="4051697"/>
            <a:ext cx="29478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Popularity ≠ Perfection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05569" y="4547235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Newton-Raphson and False Position are widely used but have inherent pitfalls.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3823" y="3453289"/>
            <a:ext cx="4158853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sp>
      <p:sp>
        <p:nvSpPr>
          <p:cNvPr id="16" name="Shape 12"/>
          <p:cNvSpPr/>
          <p:nvPr/>
        </p:nvSpPr>
        <p:spPr>
          <a:xfrm>
            <a:off x="9633823" y="3422809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54217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601" y="3273862"/>
            <a:ext cx="287179" cy="35897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3619" y="4051697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Specific Weaknesses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903619" y="4899184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We'll explore scenarios where these methods struggle or fail to converge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4272"/>
            <a:ext cx="83845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Method Recap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7039"/>
            <a:ext cx="85106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Newton-Raphson method is a powerful iterative technique for finding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successively better approximations to the roots (or zeroes) of a real-valued function.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5982"/>
            <a:ext cx="12954952" cy="769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975" y="4045981"/>
            <a:ext cx="13125702" cy="769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3"/>
              <p:cNvSpPr/>
              <p:nvPr/>
            </p:nvSpPr>
            <p:spPr>
              <a:xfrm>
                <a:off x="837724" y="5118854"/>
                <a:ext cx="12954952" cy="38302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3000"/>
                  </a:lnSpc>
                  <a:buSzPct val="100000"/>
                  <a:buChar char="•"/>
                </a:pPr>
                <a:r>
                  <a:rPr lang="en-US" sz="18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Quadratic Convergence: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Achieves rapid convergence near simple roots if </a:t>
                </a:r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f'(x) </a:t>
                </a:r>
                <a14:m>
                  <m:oMath xmlns:m="http://schemas.openxmlformats.org/officeDocument/2006/math">
                    <m:r>
                      <a:rPr lang="en-US" sz="185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 pitchFamily="34" charset="-120"/>
                      </a:rPr>
                      <m:t>≠</m:t>
                    </m:r>
                  </m:oMath>
                </a14:m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0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</a:t>
                </a:r>
                <a:endParaRPr lang="en-US" sz="1850" dirty="0"/>
              </a:p>
            </p:txBody>
          </p:sp>
        </mc:Choice>
        <mc:Fallback xmlns=""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5118854"/>
                <a:ext cx="12954952" cy="383024"/>
              </a:xfrm>
              <a:prstGeom prst="rect">
                <a:avLst/>
              </a:prstGeom>
              <a:blipFill>
                <a:blip r:embed="rId4"/>
                <a:stretch>
                  <a:fillRect l="-1223" t="-11111" b="-333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4"/>
          <p:cNvSpPr/>
          <p:nvPr/>
        </p:nvSpPr>
        <p:spPr>
          <a:xfrm>
            <a:off x="837724" y="55855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Needs both the function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f(x)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its derivative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f'(x)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05230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Guess: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Highly dependent on a good initial guess close to the actual root.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BEBEB-46EA-4EF0-B76A-C55AA462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788" y="2359225"/>
            <a:ext cx="4143487" cy="4143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1587758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#1: Bad Initial Guess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890951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poorly chosen starting point can lead the method far astray from the desired root.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2"/>
              <p:cNvSpPr/>
              <p:nvPr/>
            </p:nvSpPr>
            <p:spPr>
              <a:xfrm>
                <a:off x="818078" y="2848928"/>
                <a:ext cx="6890147" cy="3738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:r>
                  <a:rPr lang="en-US" i="1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T Sans" pitchFamily="34" charset="-120"/>
                  </a:rPr>
                  <a:t>∛x</a:t>
                </a:r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with an initial guess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= 0.1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2848928"/>
                <a:ext cx="6890147" cy="373856"/>
              </a:xfrm>
              <a:prstGeom prst="rect">
                <a:avLst/>
              </a:prstGeom>
              <a:blipFill>
                <a:blip r:embed="rId3"/>
                <a:stretch>
                  <a:fillRect l="-2212" t="-9677" r="-7965" b="-2903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3"/>
              <p:cNvSpPr/>
              <p:nvPr/>
            </p:nvSpPr>
            <p:spPr>
              <a:xfrm>
                <a:off x="818078" y="3433048"/>
                <a:ext cx="6890147" cy="1121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Problem: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The derivative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f'(x)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becomes very large near the root. This results in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               </m:t>
                    </m:r>
                    <m:r>
                      <a:rPr lang="en-US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term being small, causing the next iterate to ju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mp significantly away from the root.</a:t>
                </a:r>
                <a:endParaRPr lang="en-US" sz="1800" dirty="0"/>
              </a:p>
            </p:txBody>
          </p:sp>
        </mc:Choice>
        <mc:Fallback xmlns=""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3433048"/>
                <a:ext cx="6890147" cy="1121569"/>
              </a:xfrm>
              <a:prstGeom prst="rect">
                <a:avLst/>
              </a:prstGeom>
              <a:blipFill>
                <a:blip r:embed="rId4"/>
                <a:stretch>
                  <a:fillRect l="-2212" t="-3804" r="-2389" b="-815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4"/>
          <p:cNvSpPr/>
          <p:nvPr/>
        </p:nvSpPr>
        <p:spPr>
          <a:xfrm>
            <a:off x="818078" y="4775189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Iterations can diverge rapidly or oscillate, failing to converge to any root.</a:t>
            </a:r>
            <a:r>
              <a:rPr lang="en-US" dirty="0"/>
              <a:t> 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2865B-901A-4192-B24E-04A2403813D5}"/>
                  </a:ext>
                </a:extLst>
              </p:cNvPr>
              <p:cNvSpPr txBox="1"/>
              <p:nvPr/>
            </p:nvSpPr>
            <p:spPr>
              <a:xfrm>
                <a:off x="3657600" y="3930134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2865B-901A-4192-B24E-04A24038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930134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3FDF9577-6E6E-46F9-B93A-494D21370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6" r="38968"/>
          <a:stretch/>
        </p:blipFill>
        <p:spPr>
          <a:xfrm>
            <a:off x="2632863" y="3782088"/>
            <a:ext cx="591671" cy="423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F1BB5B-785E-445F-9BA6-4DFE4BB0D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282" y="1890951"/>
            <a:ext cx="45212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1677888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#2: Stationary Points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890951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the derivative is zero or very close to zero, Newton-Raphson encounters significant problems.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2"/>
              <p:cNvSpPr/>
              <p:nvPr/>
            </p:nvSpPr>
            <p:spPr>
              <a:xfrm>
                <a:off x="818078" y="2848928"/>
                <a:ext cx="6890147" cy="7477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Problem: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If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) = 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, the formula involves division by zero, causing a mathematical breakdown.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2848928"/>
                <a:ext cx="6890147" cy="747713"/>
              </a:xfrm>
              <a:prstGeom prst="rect">
                <a:avLst/>
              </a:prstGeom>
              <a:blipFill>
                <a:blip r:embed="rId3"/>
                <a:stretch>
                  <a:fillRect l="-2212" t="-4878" r="-2035" b="-130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18078" y="3678436"/>
                <a:ext cx="6890147" cy="7477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= 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 The derivative at the root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x=0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is also zero.</a:t>
                </a:r>
                <a:endParaRPr lang="en-US" sz="1800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3678436"/>
                <a:ext cx="6890147" cy="747713"/>
              </a:xfrm>
              <a:prstGeom prst="rect">
                <a:avLst/>
              </a:prstGeom>
              <a:blipFill>
                <a:blip r:embed="rId4"/>
                <a:stretch>
                  <a:fillRect l="-2212" t="-4878" b="-130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818078" y="4507944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Even near a stationary point where the derivative is tiny, convergence becomes extremely slow, or the method jumps far away from the root.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E8E07-1E57-4DFD-9BF6-0BD8535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890951"/>
            <a:ext cx="46228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0668"/>
            <a:ext cx="112965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#3: Multiple Roots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134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a function has a root with a multiplicity greater than one (meaning the function and its derivative are both zero at that point), Newton-Raphson's performance degrades.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48683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Slowed Convergence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514017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Instead of quadratic convergence, the method only achieves linear convergence, meaning it approaches the root much more slowly.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25613" y="3769003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8"/>
              <p:cNvSpPr/>
              <p:nvPr/>
            </p:nvSpPr>
            <p:spPr>
              <a:xfrm>
                <a:off x="5597009" y="4018478"/>
                <a:ext cx="3111341" cy="3682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FFFFFF"/>
                    </a:solidFill>
                    <a:latin typeface="Nunito Semi Bold" pitchFamily="34" charset="0"/>
                    <a:ea typeface="Nunito Semi Bold" pitchFamily="34" charset="-122"/>
                    <a:cs typeface="Nunito Semi Bold" pitchFamily="34" charset="-120"/>
                  </a:rPr>
                  <a:t>Example: </a:t>
                </a:r>
                <a:r>
                  <a:rPr lang="en-US" sz="2200" i="1" dirty="0">
                    <a:solidFill>
                      <a:srgbClr val="FFFFFF"/>
                    </a:solidFill>
                    <a:latin typeface="Nunito Semi Bold" pitchFamily="34" charset="0"/>
                    <a:ea typeface="Nunito Semi Bold" pitchFamily="34" charset="-122"/>
                    <a:cs typeface="Nunito Semi Bold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009" y="4018478"/>
                <a:ext cx="3111341" cy="368260"/>
              </a:xfrm>
              <a:prstGeom prst="rect">
                <a:avLst/>
              </a:prstGeom>
              <a:blipFill>
                <a:blip r:embed="rId3"/>
                <a:stretch>
                  <a:fillRect l="-5479" t="-18033" b="-4098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9"/>
          <p:cNvSpPr/>
          <p:nvPr/>
        </p:nvSpPr>
        <p:spPr>
          <a:xfrm>
            <a:off x="5597009" y="45303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Here,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x=1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is a root of multiplicity 2. Iterations will crawl towards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748683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Underlying Cause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4514017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condition for quadratic convergence,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f'(root) \neq 0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is violated, as both the function and its derivative are zero at such a root.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69274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Position Method Recap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False Position method (Regula </a:t>
            </a:r>
            <a:r>
              <a:rPr lang="en-US" sz="17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Falsi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is a bracketing method that combines aspects of the bisection method and the secant method.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Bracketing: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Requires an interval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[a,b]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where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f(a)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f(b)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have opposite signs (i.e.,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f(a)f(b) &lt; 0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 This ensures a root exists within the interval.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409706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Linear Interpolation: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Approximates the root by finding where the line connecting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(a,f(a))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(b,f(b))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crosses the x-axis.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864894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Guaranteed Convergence: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Unlike Newton-Raphson, it is guaranteed to converge to a root if one exists within the initial bracket.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5978843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Potential Drawback: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While always convergent, it can sometimes be very slow.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71FE8-B2CB-44A5-9737-421FFB25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789198"/>
            <a:ext cx="5536071" cy="31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12425124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Position Failure: Slow Convergence / Stagnation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5213" y="1745933"/>
            <a:ext cx="697896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False Position method can exhibit very slow convergence, often due to one endpoint of the bracketing interval becoming "stuck."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213" y="2630686"/>
            <a:ext cx="697896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Problem: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If the function is concave or convex within the interval, and one of the endpoints has a function value very close to zero while the root is near the other endpoint, the method might repeatedly choose the same "stuck" endpoint.</a:t>
            </a:r>
            <a:endParaRPr lang="en-US" sz="16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755213" y="4087297"/>
                <a:ext cx="6978968" cy="6905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700"/>
                  </a:lnSpc>
                  <a:buSzPct val="100000"/>
                  <a:buChar char="•"/>
                </a:pPr>
                <a:r>
                  <a:rPr lang="en-US" sz="16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5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on the interval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[-1,1]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 If the root is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x=0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, one side of the bracket might barely move.</a:t>
                </a:r>
                <a:endParaRPr lang="en-US" sz="1650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" y="4087297"/>
                <a:ext cx="6978968" cy="690563"/>
              </a:xfrm>
              <a:prstGeom prst="rect">
                <a:avLst/>
              </a:prstGeom>
              <a:blipFill>
                <a:blip r:embed="rId3"/>
                <a:stretch>
                  <a:fillRect l="-2009" t="-3509" b="-114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755213" y="4853345"/>
            <a:ext cx="697896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interval shrinks predominantly from one side, leading to very slow progress toward the root, or effective stagnation.</a:t>
            </a:r>
            <a:endParaRPr lang="en-US" sz="1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A9A06-6B3F-4FB4-9EEA-644BAF09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973" y="1697693"/>
            <a:ext cx="4834214" cy="48342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1232</Words>
  <Application>Microsoft Office PowerPoint</Application>
  <PresentationFormat>Custom</PresentationFormat>
  <Paragraphs>98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PT Sans</vt:lpstr>
      <vt:lpstr>Segoe UI Historic</vt:lpstr>
      <vt:lpstr>Arial</vt:lpstr>
      <vt:lpstr>Nunito Semi Bold</vt:lpstr>
      <vt:lpstr>Courier New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Hridoy Nur</cp:lastModifiedBy>
  <cp:revision>16</cp:revision>
  <dcterms:created xsi:type="dcterms:W3CDTF">2025-09-18T16:10:13Z</dcterms:created>
  <dcterms:modified xsi:type="dcterms:W3CDTF">2025-09-22T17:18:17Z</dcterms:modified>
</cp:coreProperties>
</file>